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6FDA-61DD-4FF6-82EE-D404D362B482}" type="datetimeFigureOut">
              <a:rPr lang="zh-CN" altLang="en-US" smtClean="0"/>
              <a:t>2014/9/2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879B-6164-4798-B246-21CA15498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48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6FDA-61DD-4FF6-82EE-D404D362B482}" type="datetimeFigureOut">
              <a:rPr lang="zh-CN" altLang="en-US" smtClean="0"/>
              <a:t>2014/9/2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879B-6164-4798-B246-21CA15498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80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6FDA-61DD-4FF6-82EE-D404D362B482}" type="datetimeFigureOut">
              <a:rPr lang="zh-CN" altLang="en-US" smtClean="0"/>
              <a:t>2014/9/2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879B-6164-4798-B246-21CA15498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020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6FDA-61DD-4FF6-82EE-D404D362B482}" type="datetimeFigureOut">
              <a:rPr lang="zh-CN" altLang="en-US" smtClean="0"/>
              <a:t>2014/9/2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879B-6164-4798-B246-21CA15498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007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6FDA-61DD-4FF6-82EE-D404D362B482}" type="datetimeFigureOut">
              <a:rPr lang="zh-CN" altLang="en-US" smtClean="0"/>
              <a:t>2014/9/2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879B-6164-4798-B246-21CA15498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858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6FDA-61DD-4FF6-82EE-D404D362B482}" type="datetimeFigureOut">
              <a:rPr lang="zh-CN" altLang="en-US" smtClean="0"/>
              <a:t>2014/9/2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879B-6164-4798-B246-21CA15498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48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6FDA-61DD-4FF6-82EE-D404D362B482}" type="datetimeFigureOut">
              <a:rPr lang="zh-CN" altLang="en-US" smtClean="0"/>
              <a:t>2014/9/2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879B-6164-4798-B246-21CA15498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16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6FDA-61DD-4FF6-82EE-D404D362B482}" type="datetimeFigureOut">
              <a:rPr lang="zh-CN" altLang="en-US" smtClean="0"/>
              <a:t>2014/9/2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879B-6164-4798-B246-21CA15498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1079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6FDA-61DD-4FF6-82EE-D404D362B482}" type="datetimeFigureOut">
              <a:rPr lang="zh-CN" altLang="en-US" smtClean="0"/>
              <a:t>2014/9/2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879B-6164-4798-B246-21CA15498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5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6FDA-61DD-4FF6-82EE-D404D362B482}" type="datetimeFigureOut">
              <a:rPr lang="zh-CN" altLang="en-US" smtClean="0"/>
              <a:t>2014/9/2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879B-6164-4798-B246-21CA15498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97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6FDA-61DD-4FF6-82EE-D404D362B482}" type="datetimeFigureOut">
              <a:rPr lang="zh-CN" altLang="en-US" smtClean="0"/>
              <a:t>2014/9/2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879B-6164-4798-B246-21CA15498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0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56FDA-61DD-4FF6-82EE-D404D362B482}" type="datetimeFigureOut">
              <a:rPr lang="zh-CN" altLang="en-US" smtClean="0"/>
              <a:t>2014/9/2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B879B-6164-4798-B246-21CA15498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222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zhangliliang.github.io/2014/09/01/paper-note-dpm/" TargetMode="External"/><Relationship Id="rId2" Type="http://schemas.openxmlformats.org/officeDocument/2006/relationships/hyperlink" Target="http://www.cs.berkeley.edu/~rbg/laten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log.csdn.net/masibuaa/article/details/17534151" TargetMode="External"/><Relationship Id="rId4" Type="http://schemas.openxmlformats.org/officeDocument/2006/relationships/hyperlink" Target="http://blog.csdn.net/pkueecser/article/details/801200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Intro to DPM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By </a:t>
            </a:r>
            <a:r>
              <a:rPr lang="en-US" altLang="zh-CN" dirty="0" err="1" smtClean="0"/>
              <a:t>Zhangliliang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147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Mixture Model: Difference Pose and View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6936" y="1536142"/>
            <a:ext cx="7457672" cy="519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3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Formulate it as linear ——</a:t>
            </a:r>
            <a:r>
              <a:rPr lang="zh-CN" altLang="en-US" dirty="0"/>
              <a:t> </a:t>
            </a:r>
            <a:r>
              <a:rPr lang="en-US" altLang="zh-CN" dirty="0" smtClean="0"/>
              <a:t>to use SVM</a:t>
            </a:r>
            <a:endParaRPr lang="zh-CN" altLang="en-US" dirty="0"/>
          </a:p>
        </p:txBody>
      </p:sp>
      <p:pic>
        <p:nvPicPr>
          <p:cNvPr id="7170" name="Picture 2" descr="http://i.imgur.com/Eiat9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54" y="3432756"/>
            <a:ext cx="5451462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.imgur.com/MqWoNI2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068" y="1837105"/>
            <a:ext cx="5219048" cy="10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3429480" y="4824823"/>
            <a:ext cx="1824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i.e. score = β</a:t>
            </a:r>
            <a:r>
              <a:rPr lang="en-US" altLang="zh-CN" b="1" dirty="0">
                <a:solidFill>
                  <a:srgbClr val="FF0000"/>
                </a:solidFill>
              </a:rPr>
              <a:t>·</a:t>
            </a:r>
            <a:r>
              <a:rPr lang="en-US" altLang="zh-CN" b="1" dirty="0" smtClean="0">
                <a:solidFill>
                  <a:srgbClr val="FF0000"/>
                </a:solidFill>
              </a:rPr>
              <a:t>φ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98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Why latent SVM? ——Partial labelled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 dataset just contain the root </a:t>
            </a:r>
            <a:r>
              <a:rPr lang="en-US" altLang="zh-CN" dirty="0" err="1" smtClean="0"/>
              <a:t>bbox</a:t>
            </a:r>
            <a:r>
              <a:rPr lang="en-US" altLang="zh-CN" dirty="0" smtClean="0"/>
              <a:t>, but not the parts’ </a:t>
            </a:r>
            <a:r>
              <a:rPr lang="en-US" altLang="zh-CN" dirty="0" err="1" smtClean="0"/>
              <a:t>bbox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Thus, the location of parts are unknown as LATENT.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Z means the latent variable. 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465" y="3033903"/>
            <a:ext cx="5561110" cy="161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Main Difference between SVM and LSVM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Convexity!</a:t>
            </a:r>
          </a:p>
          <a:p>
            <a:pPr lvl="1"/>
            <a:r>
              <a:rPr lang="en-US" altLang="zh-CN" dirty="0" smtClean="0"/>
              <a:t>SVM ’s loss function is convex</a:t>
            </a:r>
          </a:p>
          <a:p>
            <a:pPr lvl="1"/>
            <a:r>
              <a:rPr lang="en-US" altLang="zh-CN" dirty="0" smtClean="0"/>
              <a:t>LSVM’s loss function is semi-convex. </a:t>
            </a:r>
          </a:p>
          <a:p>
            <a:pPr lvl="2"/>
            <a:r>
              <a:rPr lang="en-US" altLang="zh-CN" dirty="0" smtClean="0"/>
              <a:t>To the negative sample, LSVM’s loss function is convex</a:t>
            </a:r>
          </a:p>
          <a:p>
            <a:pPr lvl="2"/>
            <a:r>
              <a:rPr lang="en-US" altLang="zh-CN" dirty="0" smtClean="0"/>
              <a:t>To the positive sample, LSVM’s loss function isn’t convex </a:t>
            </a:r>
            <a:r>
              <a:rPr lang="en-US" altLang="zh-CN" b="1" dirty="0" smtClean="0"/>
              <a:t>until the latent term is fixed</a:t>
            </a:r>
          </a:p>
          <a:p>
            <a:r>
              <a:rPr lang="en-US" altLang="zh-CN" dirty="0" smtClean="0"/>
              <a:t>Thus, if we fix the latent term of positive sample, LSVM</a:t>
            </a:r>
            <a:r>
              <a:rPr lang="zh-CN" altLang="en-US" dirty="0" smtClean="0"/>
              <a:t>→</a:t>
            </a:r>
            <a:r>
              <a:rPr lang="en-US" altLang="zh-CN" dirty="0" smtClean="0"/>
              <a:t>SVM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5373" y="4794888"/>
            <a:ext cx="6573866" cy="7449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421" y="5539839"/>
            <a:ext cx="6717631" cy="105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4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Coordinate Descent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Step 1: </a:t>
            </a:r>
            <a:r>
              <a:rPr lang="en-US" altLang="zh-CN" dirty="0" err="1" smtClean="0"/>
              <a:t>Relabel</a:t>
            </a:r>
            <a:r>
              <a:rPr lang="en-US" altLang="zh-CN" dirty="0" smtClean="0"/>
              <a:t> positive examples</a:t>
            </a:r>
          </a:p>
          <a:p>
            <a:pPr lvl="1"/>
            <a:r>
              <a:rPr lang="en-US" altLang="zh-CN" dirty="0" smtClean="0"/>
              <a:t>Search the Z(x) of each positive example to find out the best z, and retain it. </a:t>
            </a:r>
          </a:p>
          <a:p>
            <a:r>
              <a:rPr lang="en-US" altLang="zh-CN" dirty="0" smtClean="0"/>
              <a:t>Step 2:  Optimize beta</a:t>
            </a:r>
          </a:p>
          <a:p>
            <a:pPr lvl="1"/>
            <a:r>
              <a:rPr lang="en-US" altLang="zh-CN" dirty="0" smtClean="0"/>
              <a:t>Now the loss is convex, we can use normal optimal solution to solve the SVM</a:t>
            </a:r>
          </a:p>
          <a:p>
            <a:pPr lvl="1"/>
            <a:r>
              <a:rPr lang="en-US" altLang="zh-CN" dirty="0" smtClean="0"/>
              <a:t>Here the author use SGD to solve it.</a:t>
            </a:r>
            <a:endParaRPr lang="zh-CN" altLang="en-US" dirty="0"/>
          </a:p>
        </p:txBody>
      </p:sp>
      <p:pic>
        <p:nvPicPr>
          <p:cNvPr id="8194" name="Picture 2" descr="http://i.imgur.com/8neoPu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720" y="3931698"/>
            <a:ext cx="5365271" cy="141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95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Data-mining the hard negative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Why? ——The negative examples are too many.</a:t>
            </a:r>
          </a:p>
          <a:p>
            <a:r>
              <a:rPr lang="en-US" altLang="zh-CN" dirty="0" smtClean="0"/>
              <a:t>Thus, we need to mining the effective negative ——“hard” negative</a:t>
            </a:r>
          </a:p>
          <a:p>
            <a:r>
              <a:rPr lang="en-US" altLang="zh-CN" dirty="0" smtClean="0"/>
              <a:t>Whether it is easy or hard?</a:t>
            </a:r>
          </a:p>
          <a:p>
            <a:pPr lvl="1"/>
            <a:r>
              <a:rPr lang="en-US" altLang="zh-CN" dirty="0" smtClean="0"/>
              <a:t>If the LSVM can classify it correctly and confidently, it’s easy.</a:t>
            </a:r>
          </a:p>
          <a:p>
            <a:pPr lvl="1"/>
            <a:r>
              <a:rPr lang="en-US" altLang="zh-CN" dirty="0" smtClean="0"/>
              <a:t>Otherwise, it’s hard.</a:t>
            </a:r>
          </a:p>
          <a:p>
            <a:endParaRPr lang="zh-CN" altLang="en-US" dirty="0"/>
          </a:p>
        </p:txBody>
      </p:sp>
      <p:pic>
        <p:nvPicPr>
          <p:cNvPr id="9218" name="Picture 2" descr="http://i.imgur.com/E5pLuB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85" y="4318370"/>
            <a:ext cx="6530531" cy="185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87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More detail about data-mining hard negative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We need a cache to save the positive and negative examples.</a:t>
            </a:r>
          </a:p>
          <a:p>
            <a:r>
              <a:rPr lang="en-US" altLang="zh-CN" dirty="0" err="1" smtClean="0"/>
              <a:t>Boostrapping</a:t>
            </a:r>
            <a:r>
              <a:rPr lang="en-US" altLang="zh-CN" dirty="0" smtClean="0"/>
              <a:t> Procedure:</a:t>
            </a:r>
          </a:p>
          <a:p>
            <a:r>
              <a:rPr lang="en-US" altLang="zh-CN" dirty="0" smtClean="0"/>
              <a:t>1) for each positive example to find out the best z. </a:t>
            </a:r>
            <a:r>
              <a:rPr lang="en-US" altLang="zh-CN" dirty="0" smtClean="0">
                <a:solidFill>
                  <a:srgbClr val="FF0000"/>
                </a:solidFill>
              </a:rPr>
              <a:t>Then retain them in the cache</a:t>
            </a:r>
          </a:p>
          <a:p>
            <a:r>
              <a:rPr lang="en-US" altLang="zh-CN" dirty="0" smtClean="0"/>
              <a:t>2) Add negative to the cache until the cache is full</a:t>
            </a:r>
          </a:p>
          <a:p>
            <a:r>
              <a:rPr lang="en-US" altLang="zh-CN" dirty="0" smtClean="0"/>
              <a:t>3) Train a model</a:t>
            </a:r>
          </a:p>
          <a:p>
            <a:r>
              <a:rPr lang="en-US" altLang="zh-CN" dirty="0" smtClean="0"/>
              <a:t>4) Use the model to test the negative in cache, </a:t>
            </a:r>
            <a:r>
              <a:rPr lang="en-US" altLang="zh-CN" dirty="0" smtClean="0">
                <a:solidFill>
                  <a:srgbClr val="FF0000"/>
                </a:solidFill>
              </a:rPr>
              <a:t>shrink the easy ones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5) </a:t>
            </a:r>
            <a:r>
              <a:rPr lang="en-US" altLang="zh-CN" dirty="0" smtClean="0">
                <a:solidFill>
                  <a:srgbClr val="FF0000"/>
                </a:solidFill>
              </a:rPr>
              <a:t>Add hard negative to the cache </a:t>
            </a:r>
            <a:r>
              <a:rPr lang="en-US" altLang="zh-CN" dirty="0" smtClean="0"/>
              <a:t>until the cache is full</a:t>
            </a:r>
          </a:p>
          <a:p>
            <a:r>
              <a:rPr lang="en-US" altLang="zh-CN" dirty="0"/>
              <a:t>6</a:t>
            </a:r>
            <a:r>
              <a:rPr lang="en-US" altLang="zh-CN" dirty="0" smtClean="0"/>
              <a:t>) repeat 3-5 until there are not hard negative can be found.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620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Training procedure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How to generate the positive example?</a:t>
            </a:r>
          </a:p>
          <a:p>
            <a:r>
              <a:rPr lang="en-US" altLang="zh-CN" dirty="0" smtClean="0"/>
              <a:t>How to generate the negative example?</a:t>
            </a:r>
          </a:p>
          <a:p>
            <a:r>
              <a:rPr lang="en-US" altLang="zh-CN" dirty="0" smtClean="0"/>
              <a:t>The whole view of training procedure?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225" y="1290638"/>
            <a:ext cx="505777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0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Post-processing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Bounding Box Prediction</a:t>
            </a:r>
          </a:p>
          <a:p>
            <a:r>
              <a:rPr lang="en-US" altLang="zh-CN" dirty="0" smtClean="0"/>
              <a:t>Non-Maximum Suppression</a:t>
            </a:r>
          </a:p>
          <a:p>
            <a:r>
              <a:rPr lang="en-US" altLang="zh-CN" dirty="0" smtClean="0"/>
              <a:t>Contextual Information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76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Reference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99" y="1825625"/>
            <a:ext cx="10945969" cy="4351338"/>
          </a:xfrm>
        </p:spPr>
        <p:txBody>
          <a:bodyPr/>
          <a:lstStyle/>
          <a:p>
            <a:r>
              <a:rPr lang="en-US" altLang="zh-CN" dirty="0" smtClean="0"/>
              <a:t>DPM project:  </a:t>
            </a:r>
            <a:r>
              <a:rPr lang="en-US" altLang="zh-CN" dirty="0" smtClean="0">
                <a:hlinkClick r:id="rId2"/>
              </a:rPr>
              <a:t>http://www.cs.berkeley.edu/~rbg/latent/</a:t>
            </a:r>
            <a:endParaRPr lang="en-US" altLang="zh-CN" dirty="0" smtClean="0"/>
          </a:p>
          <a:p>
            <a:r>
              <a:rPr lang="en-US" altLang="zh-CN" dirty="0" smtClean="0"/>
              <a:t>My Note:  </a:t>
            </a:r>
            <a:r>
              <a:rPr lang="en-US" altLang="zh-CN" dirty="0" smtClean="0">
                <a:hlinkClick r:id="rId3"/>
              </a:rPr>
              <a:t>http://zhangliliang.github.io/2014/09/01/paper-note-dpm/</a:t>
            </a:r>
            <a:endParaRPr lang="en-US" altLang="zh-CN" dirty="0" smtClean="0"/>
          </a:p>
          <a:p>
            <a:r>
              <a:rPr lang="en-US" altLang="zh-CN" dirty="0" smtClean="0"/>
              <a:t>Other Note: </a:t>
            </a:r>
            <a:r>
              <a:rPr lang="en-US" altLang="zh-CN" dirty="0" smtClean="0">
                <a:hlinkClick r:id="rId4"/>
              </a:rPr>
              <a:t>http://blog.csdn.net/pkueecser/article/details/8012007</a:t>
            </a:r>
            <a:endParaRPr lang="en-US" altLang="zh-CN" dirty="0" smtClean="0"/>
          </a:p>
          <a:p>
            <a:r>
              <a:rPr lang="en-US" altLang="zh-CN" dirty="0" smtClean="0"/>
              <a:t>Other Note2: </a:t>
            </a:r>
            <a:r>
              <a:rPr lang="en-US" altLang="zh-CN" dirty="0" smtClean="0">
                <a:hlinkClick r:id="rId5"/>
              </a:rPr>
              <a:t>http://blog.csdn.net/masibuaa/article/details/17534151</a:t>
            </a:r>
            <a:endParaRPr lang="en-US" altLang="zh-CN" dirty="0" smtClean="0"/>
          </a:p>
          <a:p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08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Intuition</a:t>
            </a:r>
          </a:p>
          <a:p>
            <a:r>
              <a:rPr lang="en-US" altLang="zh-CN" dirty="0" smtClean="0"/>
              <a:t>Introduction to DPM Model</a:t>
            </a:r>
          </a:p>
          <a:p>
            <a:r>
              <a:rPr lang="en-US" altLang="zh-CN" dirty="0" smtClean="0"/>
              <a:t>Inference(matching)</a:t>
            </a:r>
          </a:p>
          <a:p>
            <a:r>
              <a:rPr lang="en-US" altLang="zh-CN" dirty="0" smtClean="0"/>
              <a:t>Training</a:t>
            </a:r>
          </a:p>
          <a:p>
            <a:pPr lvl="1"/>
            <a:r>
              <a:rPr lang="en-US" altLang="zh-CN" dirty="0" smtClean="0"/>
              <a:t>latent SVM</a:t>
            </a:r>
          </a:p>
          <a:p>
            <a:pPr lvl="1"/>
            <a:r>
              <a:rPr lang="en-US" altLang="zh-CN" dirty="0" smtClean="0"/>
              <a:t>Training Procedure</a:t>
            </a:r>
          </a:p>
          <a:p>
            <a:pPr lvl="1"/>
            <a:r>
              <a:rPr lang="en-US" altLang="zh-CN" dirty="0" smtClean="0"/>
              <a:t>Initialization</a:t>
            </a:r>
          </a:p>
          <a:p>
            <a:r>
              <a:rPr lang="en-US" altLang="zh-CN" dirty="0" smtClean="0"/>
              <a:t>Post-processing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1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9600" dirty="0" smtClean="0"/>
              <a:t>THANK</a:t>
            </a:r>
            <a:endParaRPr lang="zh-CN" altLang="en-US" sz="9600" dirty="0"/>
          </a:p>
        </p:txBody>
      </p:sp>
    </p:spTree>
    <p:extLst>
      <p:ext uri="{BB962C8B-B14F-4D97-AF65-F5344CB8AC3E}">
        <p14:creationId xmlns:p14="http://schemas.microsoft.com/office/powerpoint/2010/main" val="816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 is Detection?——location + class label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4566" y="1445362"/>
            <a:ext cx="8833834" cy="541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0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DPM——Deformable Part based Model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211991"/>
            <a:ext cx="4931535" cy="2244099"/>
          </a:xfrm>
        </p:spPr>
        <p:txBody>
          <a:bodyPr/>
          <a:lstStyle/>
          <a:p>
            <a:r>
              <a:rPr lang="en-US" altLang="zh-CN" dirty="0" smtClean="0"/>
              <a:t>Root: the whole head</a:t>
            </a:r>
          </a:p>
          <a:p>
            <a:r>
              <a:rPr lang="en-US" altLang="zh-CN" dirty="0" smtClean="0"/>
              <a:t>Parts: eyes, nose …</a:t>
            </a:r>
          </a:p>
          <a:p>
            <a:r>
              <a:rPr lang="en-US" altLang="zh-CN" dirty="0" smtClean="0"/>
              <a:t>Deformation: the spring between root and parts </a:t>
            </a:r>
            <a:endParaRPr lang="zh-CN" altLang="en-US" dirty="0"/>
          </a:p>
        </p:txBody>
      </p:sp>
      <p:pic>
        <p:nvPicPr>
          <p:cNvPr id="1032" name="Picture 8" descr="http://img.blog.csdn.net/20140117144100734?watermark/2/text/aHR0cDovL2Jsb2cuY3Nkbi5uZXQvc29pZG5ocA==/font/5a6L5L2T/fontsize/400/fill/I0JBQkFCMA==/dissolve/70/gravity/SouthE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459" y="1933631"/>
            <a:ext cx="56007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.imgur.com/MqWoNI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59" y="4734450"/>
            <a:ext cx="6134632" cy="124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54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Discriminative Model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Discriminative </a:t>
            </a:r>
            <a:r>
              <a:rPr lang="en-US" altLang="zh-CN" dirty="0" err="1" smtClean="0"/>
              <a:t>vs</a:t>
            </a:r>
            <a:r>
              <a:rPr lang="en-US" altLang="zh-CN" dirty="0" smtClean="0"/>
              <a:t> Generative ?</a:t>
            </a:r>
          </a:p>
          <a:p>
            <a:r>
              <a:rPr lang="en-US" altLang="zh-CN" dirty="0" smtClean="0"/>
              <a:t>Discriminative:</a:t>
            </a:r>
          </a:p>
          <a:p>
            <a:pPr lvl="1"/>
            <a:r>
              <a:rPr lang="en-US" altLang="zh-CN" dirty="0" smtClean="0"/>
              <a:t>A score to predict the probability of a proposal</a:t>
            </a:r>
          </a:p>
          <a:p>
            <a:pPr lvl="1"/>
            <a:r>
              <a:rPr lang="en-US" altLang="zh-CN" dirty="0" smtClean="0"/>
              <a:t>A threshold to divide the score as positive or negative</a:t>
            </a:r>
          </a:p>
          <a:p>
            <a:pPr marL="457200" lvl="1" indent="0">
              <a:buNone/>
            </a:pPr>
            <a:endParaRPr lang="zh-CN" altLang="en-US" dirty="0"/>
          </a:p>
        </p:txBody>
      </p:sp>
      <p:pic>
        <p:nvPicPr>
          <p:cNvPr id="4" name="Picture 10" descr="http://i.imgur.com/MqWoNI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474" y="4001294"/>
            <a:ext cx="7013959" cy="142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1468191" y="5556943"/>
            <a:ext cx="257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Root &amp; Parts Filter scores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4673956" y="5538449"/>
            <a:ext cx="257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Parts Deformation loss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8055536" y="5522009"/>
            <a:ext cx="70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Bias</a:t>
            </a:r>
            <a:endParaRPr lang="zh-CN" altLang="en-US" dirty="0"/>
          </a:p>
        </p:txBody>
      </p:sp>
      <p:cxnSp>
        <p:nvCxnSpPr>
          <p:cNvPr id="9" name="直接箭头连接符 8"/>
          <p:cNvCxnSpPr>
            <a:stCxn id="5" idx="0"/>
          </p:cNvCxnSpPr>
          <p:nvPr/>
        </p:nvCxnSpPr>
        <p:spPr>
          <a:xfrm flipV="1">
            <a:off x="2756078" y="5125792"/>
            <a:ext cx="798491" cy="431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6" idx="0"/>
          </p:cNvCxnSpPr>
          <p:nvPr/>
        </p:nvCxnSpPr>
        <p:spPr>
          <a:xfrm flipV="1">
            <a:off x="5961843" y="5164428"/>
            <a:ext cx="0" cy="374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 flipV="1">
            <a:off x="7727325" y="5125793"/>
            <a:ext cx="551743" cy="412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7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Linear Filter(</a:t>
            </a:r>
            <a:r>
              <a:rPr lang="en-US" altLang="zh-CN" dirty="0" err="1" smtClean="0"/>
              <a:t>Convoluation</a:t>
            </a:r>
            <a:r>
              <a:rPr lang="en-US" altLang="zh-CN" dirty="0" smtClean="0"/>
              <a:t> Kernel)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score = filter * input</a:t>
            </a:r>
          </a:p>
          <a:p>
            <a:r>
              <a:rPr lang="en-US" altLang="zh-CN" dirty="0" smtClean="0"/>
              <a:t>i.e.  Score = weight * feature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2050" name="Picture 2" descr="Convolution schemati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646" y="1825625"/>
            <a:ext cx="50101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.imgur.com/Q2JBGm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96" y="3039838"/>
            <a:ext cx="4415128" cy="110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36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Deformation loss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442" y="2148222"/>
            <a:ext cx="4512905" cy="3604557"/>
          </a:xfrm>
          <a:prstGeom prst="rect">
            <a:avLst/>
          </a:prstGeom>
        </p:spPr>
      </p:pic>
      <p:pic>
        <p:nvPicPr>
          <p:cNvPr id="4098" name="Picture 2" descr="http://i.imgur.com/MqWoNI2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45" y="1837105"/>
            <a:ext cx="5999306" cy="121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椭圆 4"/>
          <p:cNvSpPr/>
          <p:nvPr/>
        </p:nvSpPr>
        <p:spPr>
          <a:xfrm>
            <a:off x="4043966" y="2148222"/>
            <a:ext cx="1648496" cy="9040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>
            <a:off x="5692462" y="2954012"/>
            <a:ext cx="3683952" cy="1317681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http://i.imgur.com/wRxRUrq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45" y="4169200"/>
            <a:ext cx="6048962" cy="175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640245" y="3765834"/>
            <a:ext cx="3043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L1 and L2 distance: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496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Why 2?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337" y="2224254"/>
            <a:ext cx="7837574" cy="752006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4043966" y="2148222"/>
            <a:ext cx="386366" cy="9040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2" name="Picture 2" descr="http://i.imgur.com/WO1AJ28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016" y="1690688"/>
            <a:ext cx="495396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箭头连接符 7"/>
          <p:cNvCxnSpPr/>
          <p:nvPr/>
        </p:nvCxnSpPr>
        <p:spPr>
          <a:xfrm>
            <a:off x="4430332" y="3128325"/>
            <a:ext cx="2266682" cy="2692926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6593016" y="5714117"/>
            <a:ext cx="718882" cy="4039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7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If we have a model, how to inference?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Dynamic Programming</a:t>
            </a:r>
            <a:endParaRPr lang="zh-CN" altLang="en-US" dirty="0"/>
          </a:p>
        </p:txBody>
      </p:sp>
      <p:pic>
        <p:nvPicPr>
          <p:cNvPr id="5" name="Picture 2" descr="http://i.imgur.com/6tgadz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38" y="2359181"/>
            <a:ext cx="5172075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25" y="3025775"/>
            <a:ext cx="4533900" cy="32861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1654" y="3105602"/>
            <a:ext cx="4757056" cy="320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2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518</Words>
  <Application>Microsoft Office PowerPoint</Application>
  <PresentationFormat>宽屏</PresentationFormat>
  <Paragraphs>85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宋体</vt:lpstr>
      <vt:lpstr>Arial</vt:lpstr>
      <vt:lpstr>Calibri</vt:lpstr>
      <vt:lpstr>Calibri Light</vt:lpstr>
      <vt:lpstr>Office 主题</vt:lpstr>
      <vt:lpstr>Intro to DPM</vt:lpstr>
      <vt:lpstr>Outline</vt:lpstr>
      <vt:lpstr>What is Detection?——location + class label</vt:lpstr>
      <vt:lpstr>DPM——Deformable Part based Model</vt:lpstr>
      <vt:lpstr>Discriminative Model</vt:lpstr>
      <vt:lpstr>Linear Filter(Convoluation Kernel)</vt:lpstr>
      <vt:lpstr>Deformation loss</vt:lpstr>
      <vt:lpstr>Why 2?</vt:lpstr>
      <vt:lpstr>If we have a model, how to inference?</vt:lpstr>
      <vt:lpstr>Mixture Model: Difference Pose and View</vt:lpstr>
      <vt:lpstr>Formulate it as linear —— to use SVM</vt:lpstr>
      <vt:lpstr>Why latent SVM? ——Partial labelled</vt:lpstr>
      <vt:lpstr>Main Difference between SVM and LSVM</vt:lpstr>
      <vt:lpstr>Coordinate Descent</vt:lpstr>
      <vt:lpstr>Data-mining the hard negative</vt:lpstr>
      <vt:lpstr>More detail about data-mining hard negative</vt:lpstr>
      <vt:lpstr>Training procedure</vt:lpstr>
      <vt:lpstr>Post-processing</vt:lpstr>
      <vt:lpstr>Reference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DPM</dc:title>
  <dc:creator>level0</dc:creator>
  <cp:lastModifiedBy>level0</cp:lastModifiedBy>
  <cp:revision>10</cp:revision>
  <dcterms:created xsi:type="dcterms:W3CDTF">2014-09-02T08:05:54Z</dcterms:created>
  <dcterms:modified xsi:type="dcterms:W3CDTF">2014-09-02T09:10:32Z</dcterms:modified>
</cp:coreProperties>
</file>